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FEE6-5F81-9A89-97D3-5BFB81DC2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74936-D280-F902-5A39-2BAF22E40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E8FF0-7DBD-3E50-9432-864FB7D1C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7678-7D48-47A8-90EC-47950D985931}" type="datetimeFigureOut">
              <a:rPr lang="ro-RO" smtClean="0"/>
              <a:t>14.01.2025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7AE70-CF80-ED68-0F8C-0F300C7D1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49722-98EE-7E17-8EF2-F6038C4D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459FD-6696-499C-B32F-7724DB16DEE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3455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88AC-69B3-5078-3558-7BC65655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A8CA3-CDB4-2AE7-5BDB-BF5A8467D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E6B3B-5C8B-E6B2-A295-AA0C17BE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7678-7D48-47A8-90EC-47950D985931}" type="datetimeFigureOut">
              <a:rPr lang="ro-RO" smtClean="0"/>
              <a:t>14.01.2025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7546B-B79B-90D1-DB4B-27C1D3BE9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AE961-4417-DEE9-37CB-3D70C3676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459FD-6696-499C-B32F-7724DB16DEE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15335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D5833-2940-709C-C050-DA4361713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BD443-8B7C-B501-AE9E-B9478518C2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B231D-3468-3E8E-DA18-8358FFE55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7678-7D48-47A8-90EC-47950D985931}" type="datetimeFigureOut">
              <a:rPr lang="ro-RO" smtClean="0"/>
              <a:t>14.01.2025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6EAEF-32F4-CB27-A03A-BFB1B21A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04E1C-895E-401A-7D6C-87E366FCA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459FD-6696-499C-B32F-7724DB16DEE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59222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4312-0D7D-BC4A-778C-EF4BDB50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F9350-F6FC-0B79-CE41-E63046DD5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67B94-32D8-29B8-57C1-7A1C3843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7678-7D48-47A8-90EC-47950D985931}" type="datetimeFigureOut">
              <a:rPr lang="ro-RO" smtClean="0"/>
              <a:t>14.01.2025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A9BC7-6428-DA58-FB3F-AF866F8D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2B748-2E2D-86AC-5C00-40D6D7C9E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459FD-6696-499C-B32F-7724DB16DEE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65958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DD6FE-AD49-DBD8-760F-AA7369B68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FC87C-8D64-3ABA-329E-341A4FC44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0E9C9-E8E4-B70A-EDBD-E55C0A02E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7678-7D48-47A8-90EC-47950D985931}" type="datetimeFigureOut">
              <a:rPr lang="ro-RO" smtClean="0"/>
              <a:t>14.01.2025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A1804-65DF-0DBC-B28A-778959093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B375B-A30C-3823-320B-AB7F6859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459FD-6696-499C-B32F-7724DB16DEE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767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3776E-E13F-4CAE-E84E-04998E23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CF24-BDFA-ABC3-7B02-302D75965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ED3875-3DE6-636E-F03E-B372EB8F0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C973E-7B87-FDFA-0CC1-64BA31616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7678-7D48-47A8-90EC-47950D985931}" type="datetimeFigureOut">
              <a:rPr lang="ro-RO" smtClean="0"/>
              <a:t>14.01.2025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178221-8719-04A5-471A-637F37884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E996A-5EA9-E372-EB8D-1C2BFBCF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459FD-6696-499C-B32F-7724DB16DEE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35218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928AF-36F3-C8ED-C717-4CC1138A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AA330-A807-FEA9-3854-7D888AC78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9481A-D754-98ED-CF28-4575D78BC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013FA0-2136-473D-6BA3-FB43C6C4E6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401B9-3D51-5119-89F4-90D29824B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989229-BED6-3EF5-D167-C479A744E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7678-7D48-47A8-90EC-47950D985931}" type="datetimeFigureOut">
              <a:rPr lang="ro-RO" smtClean="0"/>
              <a:t>14.01.2025</a:t>
            </a:fld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1F6FC9-62D0-0730-7EED-09902D047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31C575-27E4-E7C4-DBC2-801D1DA0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459FD-6696-499C-B32F-7724DB16DEE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2952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AD9A-97BA-8A07-43E0-C21247E1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F4B32E-856A-621F-2E92-1F9733448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7678-7D48-47A8-90EC-47950D985931}" type="datetimeFigureOut">
              <a:rPr lang="ro-RO" smtClean="0"/>
              <a:t>14.01.2025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467B1-7E93-FE6D-9F62-0CB8C721A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7B193-6567-D8E6-E9F5-17153E19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459FD-6696-499C-B32F-7724DB16DEE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561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3D8971-33EC-08D2-8CDD-09EC9352C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7678-7D48-47A8-90EC-47950D985931}" type="datetimeFigureOut">
              <a:rPr lang="ro-RO" smtClean="0"/>
              <a:t>14.01.2025</a:t>
            </a:fld>
            <a:endParaRPr lang="ro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BF5EF8-A153-2784-ED9A-6BF63AE9F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8C181-650C-FE88-8257-DAE83C19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459FD-6696-499C-B32F-7724DB16DEE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4322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BFC2A-0702-AC5B-28A5-C241FBD3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2B0F4-F128-C838-918E-A809A819B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4823D-CF21-D174-86B5-00B77BBAE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D908F-1D13-A2D7-C6C5-6AD7C43A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7678-7D48-47A8-90EC-47950D985931}" type="datetimeFigureOut">
              <a:rPr lang="ro-RO" smtClean="0"/>
              <a:t>14.01.2025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88DFD-2298-EE96-EE96-121A33896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3CC6C-7CFB-BE52-9786-2D3DA055D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459FD-6696-499C-B32F-7724DB16DEE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554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F316A-D829-B47F-38E0-E1CD06A4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A450B-D188-7D5D-F5FA-02DBCFE17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A031E-4677-2FAC-F22A-690FC5DF3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35405-CCD6-031F-96DE-FC6C86D4A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7678-7D48-47A8-90EC-47950D985931}" type="datetimeFigureOut">
              <a:rPr lang="ro-RO" smtClean="0"/>
              <a:t>14.01.2025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453E0-2831-4667-3C19-FC2CF394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BFFFC-FE78-604F-B3A0-B2B07F7B4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459FD-6696-499C-B32F-7724DB16DEE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919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936F1C-72D4-71FF-7322-88F68A87A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67E75-28C8-35CA-24A3-CD3C0A726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EA64F-7968-6BA7-234E-60459EFF81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9E7678-7D48-47A8-90EC-47950D985931}" type="datetimeFigureOut">
              <a:rPr lang="ro-RO" smtClean="0"/>
              <a:t>14.01.2025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2C87B-0DDC-2D07-ECC9-66F115EDE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EF002-C1CD-290F-241C-93FBADE09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C459FD-6696-499C-B32F-7724DB16DEE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23670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FE8459F7-ED0B-045E-2868-FAD471A429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CB5361-10AD-48E9-EDB6-82B99E200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ro-RO" sz="11500">
                <a:ln w="22225">
                  <a:solidFill>
                    <a:schemeClr val="tx1"/>
                  </a:solidFill>
                  <a:miter lim="800000"/>
                </a:ln>
                <a:noFill/>
                <a:latin typeface="Broadway" panose="04040905080B02020502" pitchFamily="82" charset="0"/>
                <a:cs typeface="Times New Roman" panose="02020603050405020304" pitchFamily="18" charset="0"/>
              </a:rPr>
              <a:t>Filtru Trece-Jos RC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120E9-67C4-D76E-3CC6-3E988D3E7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4560" y="5291302"/>
            <a:ext cx="3230880" cy="1202995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ro-RO" sz="3200"/>
              <a:t>Nicoară Paul-Nicolae</a:t>
            </a:r>
          </a:p>
          <a:p>
            <a:pPr algn="l"/>
            <a:r>
              <a:rPr lang="ro-RO" sz="3200"/>
              <a:t>Grupa 2124</a:t>
            </a:r>
          </a:p>
        </p:txBody>
      </p:sp>
    </p:spTree>
    <p:extLst>
      <p:ext uri="{BB962C8B-B14F-4D97-AF65-F5344CB8AC3E}">
        <p14:creationId xmlns:p14="http://schemas.microsoft.com/office/powerpoint/2010/main" val="2325716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49EDE57-D0CD-1B57-6074-DC7D5A8CE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6A081-5751-549F-5882-C8823EC54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054" y="1655330"/>
            <a:ext cx="4048690" cy="194337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033733E-E7AE-2225-4989-EEC5B5C72BA6}"/>
              </a:ext>
            </a:extLst>
          </p:cNvPr>
          <p:cNvSpPr txBox="1">
            <a:spLocks/>
          </p:cNvSpPr>
          <p:nvPr/>
        </p:nvSpPr>
        <p:spPr>
          <a:xfrm>
            <a:off x="593494" y="138458"/>
            <a:ext cx="10515600" cy="821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 err="1">
                <a:solidFill>
                  <a:srgbClr val="FFFFFF"/>
                </a:solidFill>
              </a:rPr>
              <a:t>Tipuri</a:t>
            </a:r>
            <a:r>
              <a:rPr lang="en-US" sz="5200" dirty="0">
                <a:solidFill>
                  <a:srgbClr val="FFFFFF"/>
                </a:solidFill>
              </a:rPr>
              <a:t> de </a:t>
            </a:r>
            <a:r>
              <a:rPr lang="en-US" sz="5200" dirty="0" err="1">
                <a:solidFill>
                  <a:srgbClr val="FFFFFF"/>
                </a:solidFill>
              </a:rPr>
              <a:t>butoane</a:t>
            </a:r>
            <a:r>
              <a:rPr lang="en-US" sz="5200" dirty="0">
                <a:solidFill>
                  <a:srgbClr val="FFFFFF"/>
                </a:solidFill>
              </a:rPr>
              <a:t> </a:t>
            </a:r>
            <a:r>
              <a:rPr lang="en-US" sz="5200" dirty="0" err="1">
                <a:solidFill>
                  <a:srgbClr val="FFFFFF"/>
                </a:solidFill>
              </a:rPr>
              <a:t>folosite</a:t>
            </a:r>
            <a:endParaRPr lang="en-US" sz="5200" dirty="0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62881D-336B-CAFE-D622-81AC64A77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922" y="2112576"/>
            <a:ext cx="1296668" cy="10288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1F66BFC-8427-6BF2-B27F-1B2F58809E9A}"/>
              </a:ext>
            </a:extLst>
          </p:cNvPr>
          <p:cNvSpPr txBox="1"/>
          <p:nvPr/>
        </p:nvSpPr>
        <p:spPr>
          <a:xfrm>
            <a:off x="885707" y="1202749"/>
            <a:ext cx="23400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Checkbox</a:t>
            </a:r>
          </a:p>
          <a:p>
            <a:endParaRPr lang="ro-RO" sz="32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977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ircuit board with blue squares&#10;&#10;Description automatically generated">
            <a:extLst>
              <a:ext uri="{FF2B5EF4-FFF2-40B4-BE49-F238E27FC236}">
                <a16:creationId xmlns:a16="http://schemas.microsoft.com/office/drawing/2014/main" id="{716F444F-B989-3DB0-37F8-F7B80BA245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740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24DC4FD-7888-8F0E-E939-CCF4EECCF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ro-RO" sz="6600" b="1" i="1" dirty="0">
                <a:solidFill>
                  <a:schemeClr val="bg1"/>
                </a:solidFill>
              </a:rPr>
              <a:t>          </a:t>
            </a:r>
            <a:r>
              <a:rPr lang="en-US" sz="6600" b="1" i="1" dirty="0">
                <a:solidFill>
                  <a:schemeClr val="bg1"/>
                </a:solidFill>
              </a:rPr>
              <a:t>V</a:t>
            </a:r>
            <a:r>
              <a:rPr lang="ro-RO" sz="6600" b="1" i="1" dirty="0">
                <a:solidFill>
                  <a:schemeClr val="bg1"/>
                </a:solidFill>
              </a:rPr>
              <a:t>ă mulțumesc!!!</a:t>
            </a:r>
            <a:endParaRPr lang="en-US" sz="66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38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E30FB7E3-0543-D1AE-1A68-72BA689C7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76"/>
          <a:stretch/>
        </p:blipFill>
        <p:spPr>
          <a:xfrm>
            <a:off x="-13909" y="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09E09-45A4-44FF-B88F-FAD7ADD2B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0" y="-84582"/>
            <a:ext cx="3822189" cy="1899912"/>
          </a:xfrm>
        </p:spPr>
        <p:txBody>
          <a:bodyPr>
            <a:normAutofit/>
          </a:bodyPr>
          <a:lstStyle/>
          <a:p>
            <a:r>
              <a:rPr lang="ro-RO" sz="4000" b="1" i="1" dirty="0">
                <a:latin typeface="Agency FB" panose="020B0503020202020204" pitchFamily="34" charset="0"/>
              </a:rPr>
              <a:t>Scurtă descriere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3E413-C9B5-4274-4B32-79E50E906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72" y="1532055"/>
            <a:ext cx="4845415" cy="5193210"/>
          </a:xfrm>
        </p:spPr>
        <p:txBody>
          <a:bodyPr>
            <a:normAutofit/>
          </a:bodyPr>
          <a:lstStyle/>
          <a:p>
            <a:r>
              <a:rPr lang="ro-RO" sz="3200" b="1" i="1" kern="100" dirty="0">
                <a:effectLst/>
                <a:highlight>
                  <a:srgbClr val="C0C0C0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Filtru „trece – jos”</a:t>
            </a:r>
            <a:r>
              <a:rPr lang="ro-RO" sz="3200" kern="100" dirty="0">
                <a:effectLst/>
                <a:highlight>
                  <a:srgbClr val="C0C0C0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– este filtrul care permite să treacă neatenuat sau foarte puţin atenuat semnalele cu frecvenţe sub o anumită valoare numită </a:t>
            </a:r>
            <a:r>
              <a:rPr lang="ro-RO" sz="3200" b="1" kern="100" dirty="0">
                <a:effectLst/>
                <a:highlight>
                  <a:srgbClr val="C0C0C0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frecvenţă de tăiere</a:t>
            </a:r>
            <a:r>
              <a:rPr lang="ro-RO" sz="3200" kern="100" dirty="0">
                <a:effectLst/>
                <a:highlight>
                  <a:srgbClr val="C0C0C0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Semnalele cu frecvenţe mai mari decât frecvenţa de tăiere sunt atenuate foarte puternic.</a:t>
            </a:r>
            <a:endParaRPr lang="ro-RO" sz="3200" kern="100" dirty="0">
              <a:effectLst/>
              <a:highlight>
                <a:srgbClr val="C0C0C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ro-RO" sz="2000" dirty="0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B42B156E-5A82-2027-7189-BFB379B7C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112" y="1263835"/>
            <a:ext cx="5801716" cy="286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circuit board&#10;&#10;Description automatically generated">
            <a:extLst>
              <a:ext uri="{FF2B5EF4-FFF2-40B4-BE49-F238E27FC236}">
                <a16:creationId xmlns:a16="http://schemas.microsoft.com/office/drawing/2014/main" id="{AA407A94-B8F2-7160-9020-2C60C7463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8" r="-1" b="9629"/>
          <a:stretch/>
        </p:blipFill>
        <p:spPr>
          <a:xfrm>
            <a:off x="4559209" y="0"/>
            <a:ext cx="7632791" cy="3514064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9" name="Content Placeholder 8" descr="A circuit board with lights&#10;&#10;Description automatically generated">
            <a:extLst>
              <a:ext uri="{FF2B5EF4-FFF2-40B4-BE49-F238E27FC236}">
                <a16:creationId xmlns:a16="http://schemas.microsoft.com/office/drawing/2014/main" id="{E6B1E792-5D97-C714-1ED9-29FC49810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6" r="-1" b="2265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9A715-3686-10DF-375B-40191FDDD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12722"/>
            <a:ext cx="4832802" cy="1243584"/>
          </a:xfrm>
        </p:spPr>
        <p:txBody>
          <a:bodyPr>
            <a:normAutofit/>
          </a:bodyPr>
          <a:lstStyle/>
          <a:p>
            <a:r>
              <a:rPr lang="ro-RO" sz="3400" b="1" i="1" dirty="0">
                <a:latin typeface="Broadway" panose="04040905080B02020502" pitchFamily="82" charset="0"/>
              </a:rPr>
              <a:t>Proiect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A78BCA8-BB54-5F9D-8D3C-E5AE79538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336" y="1596824"/>
            <a:ext cx="4832803" cy="3664351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tabLst>
                <a:tab pos="5326380" algn="l"/>
              </a:tabLst>
            </a:pPr>
            <a:r>
              <a:rPr lang="ro-RO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Proiectul urmărește :</a:t>
            </a:r>
            <a:endParaRPr lang="ro-RO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ro-RO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1. Modificarea caracteristiicii de transfer și fază a acestui filtru, după schimbarea valorilor rezistenței și condensatorului.</a:t>
            </a:r>
          </a:p>
          <a:p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66DEA6-D016-C205-2405-A2F919C69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668" y="696815"/>
            <a:ext cx="5346379" cy="54643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E7FEDB-80CD-FD79-2B5B-A5720936F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68" y="4407408"/>
            <a:ext cx="4277322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1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9EFA1266-E2BB-B5D7-0815-4C733B972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8" r="-1" b="9629"/>
          <a:stretch/>
        </p:blipFill>
        <p:spPr>
          <a:xfrm>
            <a:off x="4559209" y="-21056"/>
            <a:ext cx="7632791" cy="3514064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5" name="Content Placeholder 8" descr="A circuit board with lights&#10;&#10;Description automatically generated">
            <a:extLst>
              <a:ext uri="{FF2B5EF4-FFF2-40B4-BE49-F238E27FC236}">
                <a16:creationId xmlns:a16="http://schemas.microsoft.com/office/drawing/2014/main" id="{72133A45-9DBE-2C0C-C6D7-4908DE488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6" r="-1" b="2265"/>
          <a:stretch/>
        </p:blipFill>
        <p:spPr>
          <a:xfrm>
            <a:off x="4559209" y="3491884"/>
            <a:ext cx="7632791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EE710-A1DA-CB1A-49BE-AC7301455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835" y="2390110"/>
            <a:ext cx="4089400" cy="4351338"/>
          </a:xfrm>
        </p:spPr>
        <p:txBody>
          <a:bodyPr/>
          <a:lstStyle/>
          <a:p>
            <a:r>
              <a:rPr lang="ro-RO" dirty="0">
                <a:latin typeface="Times New Roman" panose="02020603050405020304" pitchFamily="18" charset="0"/>
              </a:rPr>
              <a:t>2.</a:t>
            </a:r>
            <a:r>
              <a:rPr lang="ro-RO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Vizualizarea semnalului de intrare/ ieșire  dupa modificarea rezistenței, capacității și amplitudinii</a:t>
            </a:r>
            <a:endParaRPr lang="ro-RO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ro-RO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11D489-39F8-71E3-DDDC-9EA1E5C7F0EB}"/>
              </a:ext>
            </a:extLst>
          </p:cNvPr>
          <p:cNvSpPr txBox="1">
            <a:spLocks/>
          </p:cNvSpPr>
          <p:nvPr/>
        </p:nvSpPr>
        <p:spPr>
          <a:xfrm>
            <a:off x="469809" y="1124"/>
            <a:ext cx="42300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sz="3400" b="1" i="1" dirty="0">
                <a:latin typeface="Broadway" panose="04040905080B02020502" pitchFamily="82" charset="0"/>
              </a:rPr>
              <a:t>Proiect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80AFF7-527F-A7FB-4F8E-2E4261DE7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82" y="893746"/>
            <a:ext cx="6715432" cy="3672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45557B-B555-F927-046B-30CAE868E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56" y="5285698"/>
            <a:ext cx="1129184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9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circuit board&#10;&#10;Description automatically generated">
            <a:extLst>
              <a:ext uri="{FF2B5EF4-FFF2-40B4-BE49-F238E27FC236}">
                <a16:creationId xmlns:a16="http://schemas.microsoft.com/office/drawing/2014/main" id="{D5C38DE2-FEFF-D2CC-BC57-96C417BF4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2" b="20455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BCA5E-CEBD-9F76-3625-20A12E96B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15672"/>
            <a:ext cx="4285785" cy="1899912"/>
          </a:xfrm>
        </p:spPr>
        <p:txBody>
          <a:bodyPr>
            <a:normAutofit/>
          </a:bodyPr>
          <a:lstStyle/>
          <a:p>
            <a:r>
              <a:rPr lang="ro-RO" sz="4000" b="1" i="1" dirty="0"/>
              <a:t>Utilizare interfață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B4C7829-88EC-EF5C-2422-7D481527F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endParaRPr lang="ro-RO" sz="20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2DD1B6-4419-6384-C64B-09E794EA1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1" y="2315487"/>
            <a:ext cx="9558183" cy="4542503"/>
          </a:xfrm>
          <a:prstGeom prst="rect">
            <a:avLst/>
          </a:prstGeom>
        </p:spPr>
      </p:pic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0894231C-C52F-EA21-AD7C-81BB0E5817C5}"/>
              </a:ext>
            </a:extLst>
          </p:cNvPr>
          <p:cNvSpPr/>
          <p:nvPr/>
        </p:nvSpPr>
        <p:spPr>
          <a:xfrm>
            <a:off x="4902320" y="243349"/>
            <a:ext cx="2906195" cy="914400"/>
          </a:xfrm>
          <a:prstGeom prst="snip2Diag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Deschide fereastră nouă cu caracteristica de transfer + fază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D510AD-1734-A030-D345-3E1241395264}"/>
              </a:ext>
            </a:extLst>
          </p:cNvPr>
          <p:cNvSpPr/>
          <p:nvPr/>
        </p:nvSpPr>
        <p:spPr>
          <a:xfrm>
            <a:off x="202556" y="1081375"/>
            <a:ext cx="2654709" cy="97585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Deschide fereastră nouă cu semnalele de intrare și ieșire 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475F92AE-AFD4-BCE0-662B-F63D380C5446}"/>
              </a:ext>
            </a:extLst>
          </p:cNvPr>
          <p:cNvSpPr/>
          <p:nvPr/>
        </p:nvSpPr>
        <p:spPr>
          <a:xfrm rot="1645086">
            <a:off x="7226028" y="1044354"/>
            <a:ext cx="863537" cy="51520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Rectangle: Top Corners Snipped 27">
            <a:extLst>
              <a:ext uri="{FF2B5EF4-FFF2-40B4-BE49-F238E27FC236}">
                <a16:creationId xmlns:a16="http://schemas.microsoft.com/office/drawing/2014/main" id="{82853058-0286-84B4-08D3-87615AF01B7F}"/>
              </a:ext>
            </a:extLst>
          </p:cNvPr>
          <p:cNvSpPr/>
          <p:nvPr/>
        </p:nvSpPr>
        <p:spPr>
          <a:xfrm>
            <a:off x="8567465" y="54025"/>
            <a:ext cx="2684207" cy="1396181"/>
          </a:xfrm>
          <a:prstGeom prst="snip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Deschide prezentarea PowerPoint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867824D0-3D02-276E-5F2D-06F0F4273539}"/>
              </a:ext>
            </a:extLst>
          </p:cNvPr>
          <p:cNvSpPr/>
          <p:nvPr/>
        </p:nvSpPr>
        <p:spPr>
          <a:xfrm rot="2095620">
            <a:off x="9261402" y="3521187"/>
            <a:ext cx="1093799" cy="2230249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BD8D7F3-CCAB-A1D2-4CAE-5F1F16BF0273}"/>
              </a:ext>
            </a:extLst>
          </p:cNvPr>
          <p:cNvSpPr/>
          <p:nvPr/>
        </p:nvSpPr>
        <p:spPr>
          <a:xfrm>
            <a:off x="9928322" y="2434171"/>
            <a:ext cx="2212516" cy="153383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Deschide documentația proiectului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4CA83B19-2D1E-EB9A-4A42-BB0D80F06B0D}"/>
              </a:ext>
            </a:extLst>
          </p:cNvPr>
          <p:cNvSpPr/>
          <p:nvPr/>
        </p:nvSpPr>
        <p:spPr>
          <a:xfrm rot="2051476">
            <a:off x="3159252" y="590373"/>
            <a:ext cx="863537" cy="5422524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CFE9D5B-3F39-5189-4C52-BA7996AA39B4}"/>
              </a:ext>
            </a:extLst>
          </p:cNvPr>
          <p:cNvSpPr/>
          <p:nvPr/>
        </p:nvSpPr>
        <p:spPr>
          <a:xfrm>
            <a:off x="253570" y="2046917"/>
            <a:ext cx="863537" cy="3995584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20322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8FBAE3-3961-0633-9D2A-2DC5EB05F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613" y="4639495"/>
            <a:ext cx="2896004" cy="724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CEFE49-F20E-CB03-B1B0-54106B963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A3E0E2F-1D44-5828-20BF-ED6E2FD2ED32}"/>
              </a:ext>
            </a:extLst>
          </p:cNvPr>
          <p:cNvSpPr/>
          <p:nvPr/>
        </p:nvSpPr>
        <p:spPr>
          <a:xfrm>
            <a:off x="7089058" y="491613"/>
            <a:ext cx="2045110" cy="113071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Valori editabile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1722522-0C53-4987-FDE5-9FDF0BEEA933}"/>
              </a:ext>
            </a:extLst>
          </p:cNvPr>
          <p:cNvSpPr/>
          <p:nvPr/>
        </p:nvSpPr>
        <p:spPr>
          <a:xfrm>
            <a:off x="6415549" y="2549013"/>
            <a:ext cx="2045110" cy="113071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Calcule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AF51399-7247-C306-B34A-6EE2E14C6B6C}"/>
              </a:ext>
            </a:extLst>
          </p:cNvPr>
          <p:cNvSpPr/>
          <p:nvPr/>
        </p:nvSpPr>
        <p:spPr>
          <a:xfrm>
            <a:off x="5997678" y="4257368"/>
            <a:ext cx="2113935" cy="221225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Revenire la meniul</a:t>
            </a:r>
          </a:p>
          <a:p>
            <a:pPr algn="ctr"/>
            <a:r>
              <a:rPr lang="ro-RO" dirty="0"/>
              <a:t>initial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1280C4-0554-B97B-7203-5143C98D4B9A}"/>
              </a:ext>
            </a:extLst>
          </p:cNvPr>
          <p:cNvCxnSpPr/>
          <p:nvPr/>
        </p:nvCxnSpPr>
        <p:spPr>
          <a:xfrm>
            <a:off x="1012723" y="1484671"/>
            <a:ext cx="0" cy="416887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1DC42FB-B701-7B12-B53E-798059C5F13E}"/>
              </a:ext>
            </a:extLst>
          </p:cNvPr>
          <p:cNvSpPr/>
          <p:nvPr/>
        </p:nvSpPr>
        <p:spPr>
          <a:xfrm>
            <a:off x="1022555" y="3215148"/>
            <a:ext cx="2300748" cy="12683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Caracteristica de transfer + fază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061E8B-63AD-3F42-A18D-CE7626B19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982" y="4830559"/>
            <a:ext cx="2448635" cy="724001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D4E6B550-1A2F-8009-D327-EA3B06B834B0}"/>
              </a:ext>
            </a:extLst>
          </p:cNvPr>
          <p:cNvSpPr/>
          <p:nvPr/>
        </p:nvSpPr>
        <p:spPr>
          <a:xfrm rot="1634577">
            <a:off x="9805649" y="4188164"/>
            <a:ext cx="2340077" cy="164198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Grid on sau off pentru grafice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89E06F3-CBEF-9DFF-9D4B-7B4B6BB0DD03}"/>
              </a:ext>
            </a:extLst>
          </p:cNvPr>
          <p:cNvSpPr/>
          <p:nvPr/>
        </p:nvSpPr>
        <p:spPr>
          <a:xfrm rot="2650706">
            <a:off x="7328635" y="3819582"/>
            <a:ext cx="1611442" cy="120865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valori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5566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66F000-EED5-F992-34C9-911DD6668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9E5486D7-A0D6-30FC-E568-413CB0B1C4FD}"/>
              </a:ext>
            </a:extLst>
          </p:cNvPr>
          <p:cNvSpPr/>
          <p:nvPr/>
        </p:nvSpPr>
        <p:spPr>
          <a:xfrm>
            <a:off x="0" y="2054942"/>
            <a:ext cx="1897626" cy="3006213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/>
              <a:t>Slidere pentru R,C,A.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97062F08-13CC-6753-07C4-4C2897083F78}"/>
              </a:ext>
            </a:extLst>
          </p:cNvPr>
          <p:cNvSpPr/>
          <p:nvPr/>
        </p:nvSpPr>
        <p:spPr>
          <a:xfrm>
            <a:off x="1071716" y="68826"/>
            <a:ext cx="2428568" cy="835742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b="1" dirty="0"/>
              <a:t>Grilă on sau off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3DF2758-5116-7370-5634-6FF08B1122DF}"/>
              </a:ext>
            </a:extLst>
          </p:cNvPr>
          <p:cNvSpPr/>
          <p:nvPr/>
        </p:nvSpPr>
        <p:spPr>
          <a:xfrm>
            <a:off x="9822426" y="4218039"/>
            <a:ext cx="2261419" cy="21630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/>
              <a:t>Revenire la valorile initiale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07DBDA7-16BD-84B6-1A46-055CE30EE7D9}"/>
              </a:ext>
            </a:extLst>
          </p:cNvPr>
          <p:cNvSpPr/>
          <p:nvPr/>
        </p:nvSpPr>
        <p:spPr>
          <a:xfrm>
            <a:off x="4965290" y="4218038"/>
            <a:ext cx="2261419" cy="2163097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b="1" dirty="0"/>
              <a:t>Revenire la meniul principal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E1DB8AAA-A34E-1FB8-CD66-9D8AAA9ED1C0}"/>
              </a:ext>
            </a:extLst>
          </p:cNvPr>
          <p:cNvSpPr/>
          <p:nvPr/>
        </p:nvSpPr>
        <p:spPr>
          <a:xfrm rot="20014053">
            <a:off x="7881448" y="554851"/>
            <a:ext cx="2419323" cy="1071716"/>
          </a:xfrm>
          <a:prstGeom prst="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000" b="1" i="1" dirty="0">
                <a:solidFill>
                  <a:schemeClr val="tx2"/>
                </a:solidFill>
              </a:rPr>
              <a:t>Semnalul în funcție de valori</a:t>
            </a:r>
          </a:p>
        </p:txBody>
      </p:sp>
    </p:spTree>
    <p:extLst>
      <p:ext uri="{BB962C8B-B14F-4D97-AF65-F5344CB8AC3E}">
        <p14:creationId xmlns:p14="http://schemas.microsoft.com/office/powerpoint/2010/main" val="2663327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2D5498-8640-8981-5807-10FBCE858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60000"/>
          </a:blip>
          <a:srcRect b="2174"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5F9665-A1C2-9B6D-68A6-E0DCECABF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71120"/>
            <a:ext cx="10515600" cy="821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>
                <a:solidFill>
                  <a:srgbClr val="FFFFFF"/>
                </a:solidFill>
              </a:rPr>
              <a:t>Tipuri</a:t>
            </a:r>
            <a:r>
              <a:rPr lang="en-US" sz="5200" dirty="0">
                <a:solidFill>
                  <a:srgbClr val="FFFFFF"/>
                </a:solidFill>
              </a:rPr>
              <a:t> de </a:t>
            </a:r>
            <a:r>
              <a:rPr lang="en-US" sz="5200" dirty="0" err="1">
                <a:solidFill>
                  <a:srgbClr val="FFFFFF"/>
                </a:solidFill>
              </a:rPr>
              <a:t>butoane</a:t>
            </a:r>
            <a:r>
              <a:rPr lang="en-US" sz="5200" dirty="0">
                <a:solidFill>
                  <a:srgbClr val="FFFFFF"/>
                </a:solidFill>
              </a:rPr>
              <a:t> </a:t>
            </a:r>
            <a:r>
              <a:rPr lang="en-US" sz="5200" dirty="0" err="1">
                <a:solidFill>
                  <a:srgbClr val="FFFFFF"/>
                </a:solidFill>
              </a:rPr>
              <a:t>folosite</a:t>
            </a:r>
            <a:endParaRPr lang="en-US" sz="52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58613-B62E-6687-9E9B-5EC95626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261364"/>
            <a:ext cx="2848373" cy="1695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48584-9804-4CEF-88CE-063D581CA467}"/>
              </a:ext>
            </a:extLst>
          </p:cNvPr>
          <p:cNvSpPr txBox="1"/>
          <p:nvPr/>
        </p:nvSpPr>
        <p:spPr>
          <a:xfrm>
            <a:off x="889147" y="3033062"/>
            <a:ext cx="2340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Pushbutton</a:t>
            </a:r>
            <a:endParaRPr lang="ro-RO" sz="32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F4A488-E371-238D-7BB9-CC8FB18E9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594" y="964075"/>
            <a:ext cx="3647768" cy="1889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E59AEF-7FC9-1E10-0407-2E3111DE6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946" y="964075"/>
            <a:ext cx="4363059" cy="18957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7138A1-2F84-3200-A165-F027B65F9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8369" y="4260439"/>
            <a:ext cx="6759154" cy="22044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0FAA55-3ECE-476B-5DBD-190D12710D97}"/>
              </a:ext>
            </a:extLst>
          </p:cNvPr>
          <p:cNvSpPr txBox="1"/>
          <p:nvPr/>
        </p:nvSpPr>
        <p:spPr>
          <a:xfrm>
            <a:off x="889146" y="4360007"/>
            <a:ext cx="2340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Radiobutton</a:t>
            </a:r>
            <a:endParaRPr lang="ro-RO" sz="32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522D38A-E65E-588C-E740-7CBE78F4A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00" y="5217511"/>
            <a:ext cx="2838846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20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C9F57E-FEBB-3799-D5D4-7C35849AF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60000"/>
          </a:blip>
          <a:srcRect b="2174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06423E-593D-F184-5EE9-2C406882F559}"/>
              </a:ext>
            </a:extLst>
          </p:cNvPr>
          <p:cNvSpPr txBox="1">
            <a:spLocks/>
          </p:cNvSpPr>
          <p:nvPr/>
        </p:nvSpPr>
        <p:spPr>
          <a:xfrm>
            <a:off x="635000" y="71120"/>
            <a:ext cx="10515600" cy="821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 err="1">
                <a:solidFill>
                  <a:srgbClr val="FFFFFF"/>
                </a:solidFill>
              </a:rPr>
              <a:t>Tipuri</a:t>
            </a:r>
            <a:r>
              <a:rPr lang="en-US" sz="5200" dirty="0">
                <a:solidFill>
                  <a:srgbClr val="FFFFFF"/>
                </a:solidFill>
              </a:rPr>
              <a:t> de </a:t>
            </a:r>
            <a:r>
              <a:rPr lang="en-US" sz="5200" dirty="0" err="1">
                <a:solidFill>
                  <a:srgbClr val="FFFFFF"/>
                </a:solidFill>
              </a:rPr>
              <a:t>butoane</a:t>
            </a:r>
            <a:r>
              <a:rPr lang="en-US" sz="5200" dirty="0">
                <a:solidFill>
                  <a:srgbClr val="FFFFFF"/>
                </a:solidFill>
              </a:rPr>
              <a:t> </a:t>
            </a:r>
            <a:r>
              <a:rPr lang="en-US" sz="5200" dirty="0" err="1">
                <a:solidFill>
                  <a:srgbClr val="FFFFFF"/>
                </a:solidFill>
              </a:rPr>
              <a:t>folosite</a:t>
            </a:r>
            <a:endParaRPr lang="en-US" sz="52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94080F-9592-BABB-6878-63055D8EC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96" y="1482568"/>
            <a:ext cx="5686475" cy="18481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C5D5FD-0B87-6534-85E2-8E7988A1D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96" y="2298073"/>
            <a:ext cx="3620005" cy="905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E01804-BB50-24EB-151D-8D9492361562}"/>
              </a:ext>
            </a:extLst>
          </p:cNvPr>
          <p:cNvSpPr txBox="1"/>
          <p:nvPr/>
        </p:nvSpPr>
        <p:spPr>
          <a:xfrm>
            <a:off x="1153307" y="1303131"/>
            <a:ext cx="2340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</a:t>
            </a:r>
            <a:endParaRPr lang="ro-RO" sz="32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39F485-B287-D8F9-974A-5F3DE890C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765" y="4094073"/>
            <a:ext cx="4077269" cy="2000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C55BA3-0317-C8F7-0DEA-63A4C3344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4971787"/>
            <a:ext cx="4962712" cy="1257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EC082F-1D8A-F93C-6D2A-EC852A368A6F}"/>
              </a:ext>
            </a:extLst>
          </p:cNvPr>
          <p:cNvSpPr txBox="1"/>
          <p:nvPr/>
        </p:nvSpPr>
        <p:spPr>
          <a:xfrm>
            <a:off x="1147833" y="4094619"/>
            <a:ext cx="2340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Slider</a:t>
            </a:r>
            <a:endParaRPr lang="ro-RO" sz="32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800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185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Agency FB</vt:lpstr>
      <vt:lpstr>Aptos</vt:lpstr>
      <vt:lpstr>Aptos Display</vt:lpstr>
      <vt:lpstr>Arial</vt:lpstr>
      <vt:lpstr>Broadway</vt:lpstr>
      <vt:lpstr>Calibri</vt:lpstr>
      <vt:lpstr>Times New Roman</vt:lpstr>
      <vt:lpstr>Office Theme</vt:lpstr>
      <vt:lpstr>Filtru Trece-Jos RC</vt:lpstr>
      <vt:lpstr>Scurtă descriere</vt:lpstr>
      <vt:lpstr>Proiect</vt:lpstr>
      <vt:lpstr>PowerPoint Presentation</vt:lpstr>
      <vt:lpstr>Utilizare interfață</vt:lpstr>
      <vt:lpstr>PowerPoint Presentation</vt:lpstr>
      <vt:lpstr>PowerPoint Presentation</vt:lpstr>
      <vt:lpstr>Tipuri de butoane folosite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Nicolae Nicoara</dc:creator>
  <cp:lastModifiedBy>Paul Nicolae Nicoara</cp:lastModifiedBy>
  <cp:revision>14</cp:revision>
  <dcterms:created xsi:type="dcterms:W3CDTF">2025-01-06T21:41:08Z</dcterms:created>
  <dcterms:modified xsi:type="dcterms:W3CDTF">2025-01-14T18:30:24Z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58b62f-6f94-46bd-8089-18e64b0a9abb_Enabled">
    <vt:lpwstr>true</vt:lpwstr>
  </property>
  <property fmtid="{D5CDD505-2E9C-101B-9397-08002B2CF9AE}" pid="3" name="MSIP_Label_5b58b62f-6f94-46bd-8089-18e64b0a9abb_SetDate">
    <vt:lpwstr>2025-01-06T21:54:08Z</vt:lpwstr>
  </property>
  <property fmtid="{D5CDD505-2E9C-101B-9397-08002B2CF9AE}" pid="4" name="MSIP_Label_5b58b62f-6f94-46bd-8089-18e64b0a9abb_Method">
    <vt:lpwstr>Standard</vt:lpwstr>
  </property>
  <property fmtid="{D5CDD505-2E9C-101B-9397-08002B2CF9AE}" pid="5" name="MSIP_Label_5b58b62f-6f94-46bd-8089-18e64b0a9abb_Name">
    <vt:lpwstr>defa4170-0d19-0005-0004-bc88714345d2</vt:lpwstr>
  </property>
  <property fmtid="{D5CDD505-2E9C-101B-9397-08002B2CF9AE}" pid="6" name="MSIP_Label_5b58b62f-6f94-46bd-8089-18e64b0a9abb_SiteId">
    <vt:lpwstr>a6eb79fa-c4a9-4cce-818d-b85274d15305</vt:lpwstr>
  </property>
  <property fmtid="{D5CDD505-2E9C-101B-9397-08002B2CF9AE}" pid="7" name="MSIP_Label_5b58b62f-6f94-46bd-8089-18e64b0a9abb_ActionId">
    <vt:lpwstr>7b3cc54d-bddf-4dd3-a398-9a653e9f9055</vt:lpwstr>
  </property>
  <property fmtid="{D5CDD505-2E9C-101B-9397-08002B2CF9AE}" pid="8" name="MSIP_Label_5b58b62f-6f94-46bd-8089-18e64b0a9abb_ContentBits">
    <vt:lpwstr>0</vt:lpwstr>
  </property>
</Properties>
</file>